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8" r:id="rId3"/>
    <p:sldId id="260" r:id="rId4"/>
    <p:sldId id="263" r:id="rId5"/>
    <p:sldId id="264" r:id="rId6"/>
    <p:sldId id="266" r:id="rId7"/>
    <p:sldId id="265" r:id="rId8"/>
    <p:sldId id="267" r:id="rId9"/>
    <p:sldId id="270" r:id="rId10"/>
    <p:sldId id="271" r:id="rId11"/>
    <p:sldId id="284" r:id="rId12"/>
    <p:sldId id="274" r:id="rId13"/>
    <p:sldId id="276" r:id="rId14"/>
    <p:sldId id="277" r:id="rId15"/>
    <p:sldId id="278" r:id="rId16"/>
    <p:sldId id="282" r:id="rId17"/>
    <p:sldId id="279" r:id="rId18"/>
    <p:sldId id="283" r:id="rId19"/>
    <p:sldId id="280" r:id="rId20"/>
    <p:sldId id="281" r:id="rId21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020"/>
    <a:srgbClr val="CC0000"/>
    <a:srgbClr val="B2B2B2"/>
    <a:srgbClr val="323232"/>
    <a:srgbClr val="CC33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25" d="100"/>
          <a:sy n="125" d="100"/>
        </p:scale>
        <p:origin x="106" y="8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2021/6/5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2021/6/5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Lander-Hatsune/blin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63015"/>
            <a:ext cx="9144000" cy="3084195"/>
          </a:xfrm>
        </p:spPr>
        <p:txBody>
          <a:bodyPr>
            <a:normAutofit/>
          </a:bodyPr>
          <a:lstStyle/>
          <a:p>
            <a:r>
              <a:rPr lang="en-US" b="1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Blink</a:t>
            </a:r>
            <a:br>
              <a:rPr lang="en-US" b="1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</a:br>
            <a:r>
              <a:rPr lang="zh-CN" altLang="en-US" sz="4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远程桌面应用</a:t>
            </a:r>
            <a:br>
              <a:rPr lang="zh-CN" altLang="en-US" sz="4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</a:br>
            <a:r>
              <a:rPr lang="en-US" altLang="zh-CN" sz="2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+mn-ea"/>
              </a:rPr>
              <a:t>DTP</a:t>
            </a:r>
            <a:r>
              <a:rPr lang="zh-CN" altLang="en-US" sz="2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  <a:sym typeface="+mn-ea"/>
              </a:rPr>
              <a:t>赋能</a:t>
            </a:r>
            <a:r>
              <a:rPr lang="en-US" altLang="zh-CN" sz="2800">
                <a:effectLst/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VNC </a:t>
            </a:r>
            <a:endParaRPr lang="zh-CN" altLang="en-US" sz="2800">
              <a:effectLst/>
              <a:latin typeface="Microsoft YaHei" panose="020B0503020204020204" charset="-122"/>
              <a:ea typeface="Microsoft YaHei" panose="020B0503020204020204" charset="-122"/>
              <a:cs typeface="Microsoft YaHei" panose="020B0503020204020204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249545"/>
            <a:ext cx="9144000" cy="511810"/>
          </a:xfrm>
        </p:spPr>
        <p:txBody>
          <a:bodyPr/>
          <a:lstStyle/>
          <a:p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计</a:t>
            </a:r>
            <a:r>
              <a:rPr lang="en-US" altLang="zh-CN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95</a:t>
            </a:r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班</a:t>
            </a:r>
            <a:r>
              <a:rPr lang="en-US" altLang="zh-CN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</a:t>
            </a:r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王文新</a:t>
            </a:r>
            <a:r>
              <a:rPr lang="en-US" altLang="zh-CN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 </a:t>
            </a:r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  <a:cs typeface="Microsoft YaHei" panose="020B0503020204020204" charset="-122"/>
              </a:rPr>
              <a:t>周永潇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VNC: Why?</a:t>
            </a:r>
            <a:endParaRPr lang="zh-CN" altLang="en-US" sz="400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240" dirty="0" err="1">
                <a:latin typeface="Microsoft YaHei" panose="020B0503020204020204" charset="-122"/>
                <a:ea typeface="Microsoft YaHei" panose="020B0503020204020204" charset="-122"/>
              </a:rPr>
              <a:t>FreeRDP</a:t>
            </a:r>
            <a:r>
              <a:rPr lang="en-US" altLang="zh-CN" sz="2240" dirty="0">
                <a:latin typeface="Microsoft YaHei" panose="020B0503020204020204" charset="-122"/>
                <a:ea typeface="Microsoft YaHei" panose="020B0503020204020204" charset="-122"/>
              </a:rPr>
              <a:t> </a:t>
            </a:r>
          </a:p>
          <a:p>
            <a:pPr lvl="1"/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性能略佳于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</a:t>
            </a:r>
          </a:p>
          <a:p>
            <a:pPr lvl="1"/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原使用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TCP, </a:t>
            </a:r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替换为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DTP</a:t>
            </a:r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需大量修改</a:t>
            </a:r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r>
              <a:rPr lang="en-US" altLang="zh-CN" sz="2235" dirty="0">
                <a:latin typeface="Microsoft YaHei" panose="020B0503020204020204" charset="-122"/>
                <a:ea typeface="Microsoft YaHei" panose="020B0503020204020204" charset="-122"/>
              </a:rPr>
              <a:t>NX</a:t>
            </a:r>
          </a:p>
          <a:p>
            <a:pPr lvl="1"/>
            <a:r>
              <a:rPr lang="zh-CN" altLang="en-US" sz="2010" dirty="0">
                <a:latin typeface="Microsoft YaHei" panose="020B0503020204020204" charset="-122"/>
                <a:ea typeface="Microsoft YaHei" panose="020B0503020204020204" charset="-122"/>
              </a:rPr>
              <a:t>性能极佳</a:t>
            </a:r>
          </a:p>
          <a:p>
            <a:pPr lvl="1"/>
            <a:r>
              <a:rPr lang="zh-CN" altLang="en-US" sz="2010" dirty="0">
                <a:latin typeface="Microsoft YaHei" panose="020B0503020204020204" charset="-122"/>
                <a:ea typeface="Microsoft YaHei" panose="020B0503020204020204" charset="-122"/>
              </a:rPr>
              <a:t>闭源</a:t>
            </a:r>
          </a:p>
          <a:p>
            <a:pPr lvl="1"/>
            <a:endParaRPr lang="en-US" altLang="zh-CN" sz="201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en-US" altLang="zh-CN" sz="2240" dirty="0" err="1">
                <a:latin typeface="Microsoft YaHei" panose="020B0503020204020204" charset="-122"/>
                <a:ea typeface="Microsoft YaHei" panose="020B0503020204020204" charset="-122"/>
              </a:rPr>
              <a:t>TigerVNC</a:t>
            </a:r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亦使用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TCP, </a:t>
            </a:r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但替换为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DTP</a:t>
            </a:r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的难度较小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59E2512-833F-4933-836A-7419F3F8DBF1}"/>
              </a:ext>
            </a:extLst>
          </p:cNvPr>
          <p:cNvSpPr/>
          <p:nvPr/>
        </p:nvSpPr>
        <p:spPr>
          <a:xfrm>
            <a:off x="3253665" y="3857342"/>
            <a:ext cx="5015883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 protocol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(remote framebuffer)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F7242B5-0BA1-49BB-848C-5B9CB5CC437F}"/>
              </a:ext>
            </a:extLst>
          </p:cNvPr>
          <p:cNvSpPr/>
          <p:nvPr/>
        </p:nvSpPr>
        <p:spPr>
          <a:xfrm>
            <a:off x="3253665" y="5017354"/>
            <a:ext cx="5015883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BC2D1BC-E265-4A5A-BC2E-5D7A5517C24A}"/>
              </a:ext>
            </a:extLst>
          </p:cNvPr>
          <p:cNvSpPr/>
          <p:nvPr/>
        </p:nvSpPr>
        <p:spPr>
          <a:xfrm>
            <a:off x="2858608" y="2974019"/>
            <a:ext cx="5805996" cy="324034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FD58F-2498-4373-BB8B-D899129B1C1F}"/>
              </a:ext>
            </a:extLst>
          </p:cNvPr>
          <p:cNvSpPr txBox="1"/>
          <p:nvPr/>
        </p:nvSpPr>
        <p:spPr>
          <a:xfrm>
            <a:off x="5322717" y="3154200"/>
            <a:ext cx="1165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VNC</a:t>
            </a:r>
            <a:endParaRPr lang="zh-CN" altLang="en-US" sz="32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4757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59E2512-833F-4933-836A-7419F3F8DBF1}"/>
              </a:ext>
            </a:extLst>
          </p:cNvPr>
          <p:cNvSpPr/>
          <p:nvPr/>
        </p:nvSpPr>
        <p:spPr>
          <a:xfrm>
            <a:off x="3253665" y="3857342"/>
            <a:ext cx="5015883" cy="92327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 protocol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(remote framebuffer)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F7242B5-0BA1-49BB-848C-5B9CB5CC437F}"/>
              </a:ext>
            </a:extLst>
          </p:cNvPr>
          <p:cNvSpPr/>
          <p:nvPr/>
        </p:nvSpPr>
        <p:spPr>
          <a:xfrm>
            <a:off x="3253665" y="5017354"/>
            <a:ext cx="5015883" cy="92327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endParaRPr lang="zh-CN" altLang="en-US" sz="2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BC2D1BC-E265-4A5A-BC2E-5D7A5517C24A}"/>
              </a:ext>
            </a:extLst>
          </p:cNvPr>
          <p:cNvSpPr/>
          <p:nvPr/>
        </p:nvSpPr>
        <p:spPr>
          <a:xfrm>
            <a:off x="2858608" y="2974019"/>
            <a:ext cx="5805996" cy="3240344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AFD58F-2498-4373-BB8B-D899129B1C1F}"/>
              </a:ext>
            </a:extLst>
          </p:cNvPr>
          <p:cNvSpPr txBox="1"/>
          <p:nvPr/>
        </p:nvSpPr>
        <p:spPr>
          <a:xfrm>
            <a:off x="5178824" y="3154200"/>
            <a:ext cx="1165565" cy="58477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VNC</a:t>
            </a:r>
            <a:endParaRPr lang="zh-CN" altLang="en-US" sz="3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88F5150-FB14-4B88-822F-4246AD810FAA}"/>
              </a:ext>
            </a:extLst>
          </p:cNvPr>
          <p:cNvSpPr/>
          <p:nvPr/>
        </p:nvSpPr>
        <p:spPr>
          <a:xfrm>
            <a:off x="3253665" y="1756290"/>
            <a:ext cx="5015883" cy="92327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related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B12E01D-8B87-4116-94AB-62E9BDE01274}"/>
              </a:ext>
            </a:extLst>
          </p:cNvPr>
          <p:cNvSpPr/>
          <p:nvPr/>
        </p:nvSpPr>
        <p:spPr>
          <a:xfrm>
            <a:off x="2399928" y="1000200"/>
            <a:ext cx="6723356" cy="5599355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CDAF63-1B8A-467E-AAE7-E826CDACAEE5}"/>
              </a:ext>
            </a:extLst>
          </p:cNvPr>
          <p:cNvSpPr txBox="1"/>
          <p:nvPr/>
        </p:nvSpPr>
        <p:spPr>
          <a:xfrm>
            <a:off x="5216469" y="1117600"/>
            <a:ext cx="1090275" cy="58477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APP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" sz="4000" dirty="0" err="1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TigerVNC</a:t>
            </a:r>
            <a:r>
              <a:rPr lang="en-US" altLang="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: code review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4E9FAAB-EC37-4B3E-BB19-729514A33E47}"/>
              </a:ext>
            </a:extLst>
          </p:cNvPr>
          <p:cNvSpPr/>
          <p:nvPr/>
        </p:nvSpPr>
        <p:spPr>
          <a:xfrm>
            <a:off x="821361" y="3718680"/>
            <a:ext cx="4116399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VncViewer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5BA5CC-1AF3-446D-B219-71F77115A858}"/>
              </a:ext>
            </a:extLst>
          </p:cNvPr>
          <p:cNvGrpSpPr/>
          <p:nvPr/>
        </p:nvGrpSpPr>
        <p:grpSpPr>
          <a:xfrm>
            <a:off x="6214095" y="3051018"/>
            <a:ext cx="5015883" cy="2258602"/>
            <a:chOff x="6528416" y="1646891"/>
            <a:chExt cx="5015883" cy="2258602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539E66EC-2D8C-4227-B203-3C80549F465B}"/>
                </a:ext>
              </a:extLst>
            </p:cNvPr>
            <p:cNvSpPr/>
            <p:nvPr/>
          </p:nvSpPr>
          <p:spPr>
            <a:xfrm>
              <a:off x="6528416" y="2982215"/>
              <a:ext cx="5015883" cy="92327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x0vncserver</a:t>
              </a:r>
              <a:endPara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4CBD4D37-3BF8-4262-80CC-D51319433A56}"/>
                </a:ext>
              </a:extLst>
            </p:cNvPr>
            <p:cNvSpPr/>
            <p:nvPr/>
          </p:nvSpPr>
          <p:spPr>
            <a:xfrm>
              <a:off x="6528416" y="1646891"/>
              <a:ext cx="5015883" cy="92327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err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Xserver</a:t>
              </a:r>
              <a:r>
                <a:rPr lang="zh-CN" altLang="en-US" sz="2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补丁版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DFECA2C-DBE9-48D1-A198-8A32E258A53D}"/>
              </a:ext>
            </a:extLst>
          </p:cNvPr>
          <p:cNvSpPr txBox="1"/>
          <p:nvPr/>
        </p:nvSpPr>
        <p:spPr>
          <a:xfrm>
            <a:off x="2112752" y="2025125"/>
            <a:ext cx="15336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" sz="3200" b="0" dirty="0">
                <a:solidFill>
                  <a:schemeClr val="accent5"/>
                </a:solidFill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Client</a:t>
            </a:r>
            <a:endParaRPr lang="zh-CN" altLang="en-US" dirty="0">
              <a:solidFill>
                <a:schemeClr val="accent5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5F9EB1-5DBE-46CB-BAE0-E6812D17A787}"/>
              </a:ext>
            </a:extLst>
          </p:cNvPr>
          <p:cNvSpPr txBox="1"/>
          <p:nvPr/>
        </p:nvSpPr>
        <p:spPr>
          <a:xfrm>
            <a:off x="8095888" y="2025125"/>
            <a:ext cx="12522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" sz="3200" b="0" dirty="0">
                <a:solidFill>
                  <a:schemeClr val="accent5"/>
                </a:solidFill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Sever</a:t>
            </a:r>
            <a:endParaRPr lang="zh-CN" alt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967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" sz="4000" dirty="0" err="1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TigerVNC</a:t>
            </a:r>
            <a:r>
              <a:rPr lang="en-US" altLang="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: code review &amp; wiki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D93CAE-B7AA-4858-BCB7-6C742048961C}"/>
              </a:ext>
            </a:extLst>
          </p:cNvPr>
          <p:cNvSpPr txBox="1"/>
          <p:nvPr/>
        </p:nvSpPr>
        <p:spPr>
          <a:xfrm>
            <a:off x="2980563" y="4206901"/>
            <a:ext cx="5849874" cy="193899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common</a:t>
            </a: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├── network </a:t>
            </a:r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TcpSocket</a:t>
            </a:r>
            <a:r>
              <a:rPr lang="en-US" altLang="zh-CN" sz="2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UnixSocket</a:t>
            </a:r>
            <a:endParaRPr lang="zh-CN" altLang="en-US" sz="24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├── os</a:t>
            </a: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├── rdr </a:t>
            </a:r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FdInStream</a:t>
            </a:r>
            <a:r>
              <a:rPr lang="en-US" altLang="zh-CN" sz="2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FdOutStream</a:t>
            </a:r>
            <a:endParaRPr lang="zh-CN" altLang="en-US" sz="2400" dirty="0">
              <a:solidFill>
                <a:schemeClr val="accent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└── rfb </a:t>
            </a:r>
            <a:r>
              <a:rPr lang="en-US" altLang="zh-CN" sz="2400" dirty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remote framebuffer protocol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4E9FAAB-EC37-4B3E-BB19-729514A33E47}"/>
              </a:ext>
            </a:extLst>
          </p:cNvPr>
          <p:cNvSpPr/>
          <p:nvPr/>
        </p:nvSpPr>
        <p:spPr>
          <a:xfrm>
            <a:off x="821361" y="2164200"/>
            <a:ext cx="4116399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VncViewer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05BA5CC-1AF3-446D-B219-71F77115A858}"/>
              </a:ext>
            </a:extLst>
          </p:cNvPr>
          <p:cNvGrpSpPr/>
          <p:nvPr/>
        </p:nvGrpSpPr>
        <p:grpSpPr>
          <a:xfrm>
            <a:off x="6354756" y="1496538"/>
            <a:ext cx="5015883" cy="2258602"/>
            <a:chOff x="6528416" y="1646891"/>
            <a:chExt cx="5015883" cy="2258602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539E66EC-2D8C-4227-B203-3C80549F465B}"/>
                </a:ext>
              </a:extLst>
            </p:cNvPr>
            <p:cNvSpPr/>
            <p:nvPr/>
          </p:nvSpPr>
          <p:spPr>
            <a:xfrm>
              <a:off x="6528416" y="2982215"/>
              <a:ext cx="5015883" cy="92327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x0vncserver</a:t>
              </a:r>
              <a:endPara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4CBD4D37-3BF8-4262-80CC-D51319433A56}"/>
                </a:ext>
              </a:extLst>
            </p:cNvPr>
            <p:cNvSpPr/>
            <p:nvPr/>
          </p:nvSpPr>
          <p:spPr>
            <a:xfrm>
              <a:off x="6528416" y="1646891"/>
              <a:ext cx="5015883" cy="923278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dirty="0" err="1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Xserver</a:t>
              </a:r>
              <a:r>
                <a:rPr lang="zh-CN" altLang="en-US" sz="28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补丁版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5285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 我们的进度</a:t>
            </a:r>
            <a:endParaRPr lang="en-US" altLang="" sz="4000" b="0" dirty="0">
              <a:effectLst/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CE37885-A496-483B-BC82-B23E9FEA9943}"/>
              </a:ext>
            </a:extLst>
          </p:cNvPr>
          <p:cNvSpPr/>
          <p:nvPr/>
        </p:nvSpPr>
        <p:spPr>
          <a:xfrm>
            <a:off x="1123017" y="2166148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related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0C49544-2CB9-4F49-BACF-0FC7FC1FCE4F}"/>
              </a:ext>
            </a:extLst>
          </p:cNvPr>
          <p:cNvSpPr/>
          <p:nvPr/>
        </p:nvSpPr>
        <p:spPr>
          <a:xfrm>
            <a:off x="1123017" y="3289172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 protocol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(remote framebuffer)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7324EEF-3E6D-4906-B353-986E7D4601BC}"/>
              </a:ext>
            </a:extLst>
          </p:cNvPr>
          <p:cNvSpPr/>
          <p:nvPr/>
        </p:nvSpPr>
        <p:spPr>
          <a:xfrm>
            <a:off x="1123017" y="5283688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TCP Socket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A3FD27A-68B8-4555-8D00-2AA77CAA4BE1}"/>
              </a:ext>
            </a:extLst>
          </p:cNvPr>
          <p:cNvSpPr/>
          <p:nvPr/>
        </p:nvSpPr>
        <p:spPr>
          <a:xfrm>
            <a:off x="727959" y="1387085"/>
            <a:ext cx="4625276" cy="501371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8E8C14-67F4-4A2B-ADE9-F6B2BC300F4C}"/>
              </a:ext>
            </a:extLst>
          </p:cNvPr>
          <p:cNvSpPr txBox="1"/>
          <p:nvPr/>
        </p:nvSpPr>
        <p:spPr>
          <a:xfrm>
            <a:off x="1238861" y="1415257"/>
            <a:ext cx="34788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TigerVNC</a:t>
            </a:r>
            <a:r>
              <a:rPr lang="en-US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Server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719437-2B27-4A85-98B8-E6B569D3D7FB}"/>
              </a:ext>
            </a:extLst>
          </p:cNvPr>
          <p:cNvSpPr/>
          <p:nvPr/>
        </p:nvSpPr>
        <p:spPr>
          <a:xfrm>
            <a:off x="985421" y="2112881"/>
            <a:ext cx="4030462" cy="2210541"/>
          </a:xfrm>
          <a:prstGeom prst="rect">
            <a:avLst/>
          </a:prstGeom>
          <a:noFill/>
          <a:ln w="28575">
            <a:solidFill>
              <a:srgbClr val="CC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A49EBD7-636D-4E66-A14E-73E659D77EBE}"/>
              </a:ext>
            </a:extLst>
          </p:cNvPr>
          <p:cNvCxnSpPr>
            <a:cxnSpLocks/>
            <a:stCxn id="6" idx="0"/>
            <a:endCxn id="9" idx="2"/>
          </p:cNvCxnSpPr>
          <p:nvPr/>
        </p:nvCxnSpPr>
        <p:spPr>
          <a:xfrm flipH="1" flipV="1">
            <a:off x="3000652" y="4323422"/>
            <a:ext cx="13736" cy="960266"/>
          </a:xfrm>
          <a:prstGeom prst="straightConnector1">
            <a:avLst/>
          </a:prstGeom>
          <a:ln w="85725" cmpd="dbl">
            <a:solidFill>
              <a:srgbClr val="202020">
                <a:alpha val="70000"/>
              </a:srgbClr>
            </a:solidFill>
            <a:headEnd type="triangl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31033D7-669E-40F3-A8F6-F5D4D908E728}"/>
              </a:ext>
            </a:extLst>
          </p:cNvPr>
          <p:cNvSpPr txBox="1"/>
          <p:nvPr/>
        </p:nvSpPr>
        <p:spPr>
          <a:xfrm>
            <a:off x="983965" y="4618889"/>
            <a:ext cx="1976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FdInStream</a:t>
            </a:r>
            <a:endParaRPr lang="zh-CN" alt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5F6805-89C5-41A5-AA04-226FAC18F4B0}"/>
              </a:ext>
            </a:extLst>
          </p:cNvPr>
          <p:cNvSpPr txBox="1"/>
          <p:nvPr/>
        </p:nvSpPr>
        <p:spPr>
          <a:xfrm>
            <a:off x="3249462" y="4618889"/>
            <a:ext cx="21840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FdOutStream</a:t>
            </a:r>
            <a:endParaRPr lang="zh-CN" alt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A785CF4-8BC3-4D59-AB01-463325E01719}"/>
              </a:ext>
            </a:extLst>
          </p:cNvPr>
          <p:cNvCxnSpPr>
            <a:cxnSpLocks/>
          </p:cNvCxnSpPr>
          <p:nvPr/>
        </p:nvCxnSpPr>
        <p:spPr>
          <a:xfrm flipV="1">
            <a:off x="5353235" y="3626523"/>
            <a:ext cx="958798" cy="1"/>
          </a:xfrm>
          <a:prstGeom prst="straightConnector1">
            <a:avLst/>
          </a:prstGeom>
          <a:ln w="85725" cmpd="dbl">
            <a:solidFill>
              <a:srgbClr val="C00000">
                <a:alpha val="70000"/>
              </a:srgbClr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10E0DDF-74C1-4EA5-B4E5-D8718662E635}"/>
              </a:ext>
            </a:extLst>
          </p:cNvPr>
          <p:cNvSpPr/>
          <p:nvPr/>
        </p:nvSpPr>
        <p:spPr>
          <a:xfrm>
            <a:off x="6707091" y="2166148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 related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C82A07F-E9C9-4BE6-A2E4-70853391C745}"/>
              </a:ext>
            </a:extLst>
          </p:cNvPr>
          <p:cNvSpPr/>
          <p:nvPr/>
        </p:nvSpPr>
        <p:spPr>
          <a:xfrm>
            <a:off x="6707091" y="3289172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RFB protocol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(remote framebuffer)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59FAE0C-DCAC-409E-8E8E-19EC21DF70A7}"/>
              </a:ext>
            </a:extLst>
          </p:cNvPr>
          <p:cNvSpPr/>
          <p:nvPr/>
        </p:nvSpPr>
        <p:spPr>
          <a:xfrm>
            <a:off x="6707091" y="5283688"/>
            <a:ext cx="3782742" cy="92327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UDP Socket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0422EC3-BB36-4CBE-AF16-DF6997D25E20}"/>
              </a:ext>
            </a:extLst>
          </p:cNvPr>
          <p:cNvSpPr/>
          <p:nvPr/>
        </p:nvSpPr>
        <p:spPr>
          <a:xfrm>
            <a:off x="6312033" y="1387085"/>
            <a:ext cx="4625276" cy="501371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A05F63-E17E-47DD-BDD6-6BF1CE746304}"/>
              </a:ext>
            </a:extLst>
          </p:cNvPr>
          <p:cNvSpPr txBox="1"/>
          <p:nvPr/>
        </p:nvSpPr>
        <p:spPr>
          <a:xfrm>
            <a:off x="7308982" y="1387086"/>
            <a:ext cx="2551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Our</a:t>
            </a:r>
            <a:r>
              <a:rPr lang="en-US" altLang="en-US" sz="3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Server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F23C0DA-5794-40B6-ACB0-350585508904}"/>
              </a:ext>
            </a:extLst>
          </p:cNvPr>
          <p:cNvSpPr/>
          <p:nvPr/>
        </p:nvSpPr>
        <p:spPr>
          <a:xfrm>
            <a:off x="6569495" y="2112881"/>
            <a:ext cx="4030462" cy="2210541"/>
          </a:xfrm>
          <a:prstGeom prst="rect">
            <a:avLst/>
          </a:prstGeom>
          <a:noFill/>
          <a:ln w="28575">
            <a:solidFill>
              <a:srgbClr val="CC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99C44D6-A07F-49E0-A4D0-364E76CC964F}"/>
              </a:ext>
            </a:extLst>
          </p:cNvPr>
          <p:cNvCxnSpPr>
            <a:cxnSpLocks/>
            <a:stCxn id="26" idx="0"/>
            <a:endCxn id="29" idx="2"/>
          </p:cNvCxnSpPr>
          <p:nvPr/>
        </p:nvCxnSpPr>
        <p:spPr>
          <a:xfrm flipH="1" flipV="1">
            <a:off x="8584726" y="4323422"/>
            <a:ext cx="13736" cy="960266"/>
          </a:xfrm>
          <a:prstGeom prst="straightConnector1">
            <a:avLst/>
          </a:prstGeom>
          <a:ln w="85725" cmpd="dbl">
            <a:solidFill>
              <a:srgbClr val="202020">
                <a:alpha val="70000"/>
              </a:srgbClr>
            </a:solidFill>
            <a:headEnd type="triangl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C031B43-BA55-426F-AB11-54CF68E00C01}"/>
              </a:ext>
            </a:extLst>
          </p:cNvPr>
          <p:cNvSpPr txBox="1"/>
          <p:nvPr/>
        </p:nvSpPr>
        <p:spPr>
          <a:xfrm>
            <a:off x="6683449" y="4618889"/>
            <a:ext cx="1976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QInStream</a:t>
            </a:r>
            <a:endParaRPr lang="zh-CN" altLang="en-US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84E126-6B0B-4771-A551-5D809B9D1769}"/>
              </a:ext>
            </a:extLst>
          </p:cNvPr>
          <p:cNvSpPr txBox="1"/>
          <p:nvPr/>
        </p:nvSpPr>
        <p:spPr>
          <a:xfrm>
            <a:off x="8833536" y="4618889"/>
            <a:ext cx="21840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QOutStream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2650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下一步</a:t>
            </a:r>
            <a:endParaRPr lang="en-US" altLang="" sz="4000" b="0" dirty="0">
              <a:effectLst/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705000CE-C1D6-4E54-9CD6-3E0B89381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3989249"/>
          </a:xfrm>
        </p:spPr>
        <p:txBody>
          <a:bodyPr>
            <a:normAutofit/>
          </a:bodyPr>
          <a:lstStyle/>
          <a:p>
            <a:r>
              <a:rPr lang="zh-CN" altLang="en-US" sz="2240" dirty="0">
                <a:latin typeface="Microsoft YaHei" panose="020B0503020204020204" charset="-122"/>
                <a:ea typeface="Microsoft YaHei" panose="020B0503020204020204" charset="-122"/>
              </a:rPr>
              <a:t>增加对</a:t>
            </a:r>
            <a:r>
              <a:rPr lang="en-US" altLang="zh-CN" sz="2240" dirty="0">
                <a:latin typeface="Microsoft YaHei" panose="020B0503020204020204" charset="-122"/>
                <a:ea typeface="Microsoft YaHei" panose="020B0503020204020204" charset="-122"/>
              </a:rPr>
              <a:t>VNC Viewer</a:t>
            </a:r>
            <a:r>
              <a:rPr lang="zh-CN" altLang="en-US" sz="2240" dirty="0">
                <a:latin typeface="Microsoft YaHei" panose="020B0503020204020204" charset="-122"/>
                <a:ea typeface="Microsoft YaHei" panose="020B0503020204020204" charset="-122"/>
              </a:rPr>
              <a:t>的支持</a:t>
            </a:r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en-US" altLang="zh-CN" sz="2240" dirty="0">
                <a:latin typeface="Microsoft YaHei" panose="020B0503020204020204" charset="-122"/>
                <a:ea typeface="Microsoft YaHei" panose="020B0503020204020204" charset="-122"/>
              </a:rPr>
              <a:t>DTP: </a:t>
            </a:r>
            <a:r>
              <a:rPr lang="zh-CN" altLang="en-US" sz="2240" dirty="0">
                <a:latin typeface="Microsoft YaHei" panose="020B0503020204020204" charset="-122"/>
                <a:ea typeface="Microsoft YaHei" panose="020B0503020204020204" charset="-122"/>
              </a:rPr>
              <a:t>对不同类型的帧和控制信息，设置不同优先级</a:t>
            </a:r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endParaRPr lang="en-US" altLang="zh-CN" sz="2240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Build &amp; Test</a:t>
            </a:r>
          </a:p>
          <a:p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性能对比与性能优化</a:t>
            </a:r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4077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工作规划</a:t>
            </a:r>
          </a:p>
        </p:txBody>
      </p:sp>
      <p:graphicFrame>
        <p:nvGraphicFramePr>
          <p:cNvPr id="70" name="Table 70">
            <a:extLst>
              <a:ext uri="{FF2B5EF4-FFF2-40B4-BE49-F238E27FC236}">
                <a16:creationId xmlns:a16="http://schemas.microsoft.com/office/drawing/2014/main" id="{8FF40460-9028-412D-82CC-D992DE341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4699634"/>
              </p:ext>
            </p:extLst>
          </p:nvPr>
        </p:nvGraphicFramePr>
        <p:xfrm>
          <a:off x="647699" y="1207362"/>
          <a:ext cx="10896601" cy="528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632">
                  <a:extLst>
                    <a:ext uri="{9D8B030D-6E8A-4147-A177-3AD203B41FA5}">
                      <a16:colId xmlns:a16="http://schemas.microsoft.com/office/drawing/2014/main" val="4279897609"/>
                    </a:ext>
                  </a:extLst>
                </a:gridCol>
                <a:gridCol w="2681056">
                  <a:extLst>
                    <a:ext uri="{9D8B030D-6E8A-4147-A177-3AD203B41FA5}">
                      <a16:colId xmlns:a16="http://schemas.microsoft.com/office/drawing/2014/main" val="1178198042"/>
                    </a:ext>
                  </a:extLst>
                </a:gridCol>
                <a:gridCol w="3380782">
                  <a:extLst>
                    <a:ext uri="{9D8B030D-6E8A-4147-A177-3AD203B41FA5}">
                      <a16:colId xmlns:a16="http://schemas.microsoft.com/office/drawing/2014/main" val="2188433044"/>
                    </a:ext>
                  </a:extLst>
                </a:gridCol>
                <a:gridCol w="3547131">
                  <a:extLst>
                    <a:ext uri="{9D8B030D-6E8A-4147-A177-3AD203B41FA5}">
                      <a16:colId xmlns:a16="http://schemas.microsoft.com/office/drawing/2014/main" val="1699221790"/>
                    </a:ext>
                  </a:extLst>
                </a:gridCol>
              </a:tblGrid>
              <a:tr h="61728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主要工作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王文新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周永潇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0488192"/>
                  </a:ext>
                </a:extLst>
              </a:tr>
              <a:tr h="884429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第四周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确立</a:t>
                      </a:r>
                      <a:endParaRPr lang="en-US" altLang="zh-CN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初步开发方向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分析远程同屏控制的多种游戏模式，收集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Parsec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等相关应用信息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调研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Parsec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阅读官网文档，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PPT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制作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3931925"/>
                  </a:ext>
                </a:extLst>
              </a:tr>
              <a:tr h="8844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第五周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调研</a:t>
                      </a:r>
                      <a:endParaRPr lang="en-US" altLang="zh-CN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远程桌面应用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在试用应用中，寻找开源代码，并分析开发可行性；文档撰写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试用向日葵远程控制、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FastLink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QQ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远程连接、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TeamViewer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等；文档撰写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8393147"/>
                  </a:ext>
                </a:extLst>
              </a:tr>
              <a:tr h="8844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第六周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调研</a:t>
                      </a:r>
                      <a:endParaRPr lang="en-US" altLang="zh-CN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远程桌面应用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调研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Remmina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/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Nomachine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RDP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NX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等各类远程桌面协议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深入了解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RDP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协议，厘清协议架构和主要实现过程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0859562"/>
                  </a:ext>
                </a:extLst>
              </a:tr>
              <a:tr h="6191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第七周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决定修改</a:t>
                      </a:r>
                      <a:r>
                        <a:rPr lang="en-US" altLang="zh-CN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endParaRPr lang="zh-CN" altLang="en-US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深入了解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RFB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协议，厘清协议架构和主要实现过程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深入了解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RFB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协议，厘清协议架构和主要实现过程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4042980"/>
                  </a:ext>
                </a:extLst>
              </a:tr>
              <a:tr h="6191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第八周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 err="1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TigerVNC</a:t>
                      </a:r>
                      <a:endParaRPr lang="en-US" altLang="zh-CN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代码阅读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VNCviewer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代码阅读；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Wiki 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构建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Xserver,x0vncserver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代码阅读；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Wiki 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构建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4863343"/>
                  </a:ext>
                </a:extLst>
              </a:tr>
              <a:tr h="6191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第九周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为</a:t>
                      </a:r>
                      <a:r>
                        <a:rPr lang="en-US" altLang="zh-CN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x0server</a:t>
                      </a: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添加</a:t>
                      </a:r>
                      <a:r>
                        <a:rPr lang="en-US" altLang="zh-CN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Quiche</a:t>
                      </a:r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支持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讨论代码架构和实现细节；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Build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原生客户端、服务端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讨论代码架构和实现细节；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修改服务端代码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50131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4354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工作规划</a:t>
            </a:r>
          </a:p>
        </p:txBody>
      </p:sp>
      <p:graphicFrame>
        <p:nvGraphicFramePr>
          <p:cNvPr id="70" name="Table 70">
            <a:extLst>
              <a:ext uri="{FF2B5EF4-FFF2-40B4-BE49-F238E27FC236}">
                <a16:creationId xmlns:a16="http://schemas.microsoft.com/office/drawing/2014/main" id="{8FF40460-9028-412D-82CC-D992DE341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220740"/>
              </p:ext>
            </p:extLst>
          </p:nvPr>
        </p:nvGraphicFramePr>
        <p:xfrm>
          <a:off x="647699" y="1207362"/>
          <a:ext cx="10930267" cy="50425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7632">
                  <a:extLst>
                    <a:ext uri="{9D8B030D-6E8A-4147-A177-3AD203B41FA5}">
                      <a16:colId xmlns:a16="http://schemas.microsoft.com/office/drawing/2014/main" val="4279897609"/>
                    </a:ext>
                  </a:extLst>
                </a:gridCol>
                <a:gridCol w="2681056">
                  <a:extLst>
                    <a:ext uri="{9D8B030D-6E8A-4147-A177-3AD203B41FA5}">
                      <a16:colId xmlns:a16="http://schemas.microsoft.com/office/drawing/2014/main" val="1178198042"/>
                    </a:ext>
                  </a:extLst>
                </a:gridCol>
                <a:gridCol w="3380782">
                  <a:extLst>
                    <a:ext uri="{9D8B030D-6E8A-4147-A177-3AD203B41FA5}">
                      <a16:colId xmlns:a16="http://schemas.microsoft.com/office/drawing/2014/main" val="2188433044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1699221790"/>
                    </a:ext>
                  </a:extLst>
                </a:gridCol>
                <a:gridCol w="3463957">
                  <a:extLst>
                    <a:ext uri="{9D8B030D-6E8A-4147-A177-3AD203B41FA5}">
                      <a16:colId xmlns:a16="http://schemas.microsoft.com/office/drawing/2014/main" val="3326979636"/>
                    </a:ext>
                  </a:extLst>
                </a:gridCol>
              </a:tblGrid>
              <a:tr h="683989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周次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主要工作</a:t>
                      </a:r>
                      <a:endParaRPr lang="zh-CN" altLang="en-US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王文新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周永潇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周永潇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0488192"/>
                  </a:ext>
                </a:extLst>
              </a:tr>
              <a:tr h="980008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第十周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为</a:t>
                      </a:r>
                      <a:r>
                        <a:rPr lang="en-US" altLang="zh-CN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 viewer</a:t>
                      </a: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添加</a:t>
                      </a:r>
                      <a:r>
                        <a:rPr lang="en-US" altLang="zh-CN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Quiche</a:t>
                      </a:r>
                      <a:r>
                        <a:rPr lang="zh-CN" altLang="en-US" sz="1800" b="0" kern="120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支持</a:t>
                      </a:r>
                      <a:endParaRPr lang="zh-CN" altLang="en-US" sz="1800" b="0" kern="1200" dirty="0">
                        <a:solidFill>
                          <a:schemeClr val="accent5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修改客户端代码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修改客户端代码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931925"/>
                  </a:ext>
                </a:extLst>
              </a:tr>
              <a:tr h="9800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第十二周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增加</a:t>
                      </a:r>
                      <a:r>
                        <a:rPr lang="en-US" altLang="zh-CN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RFB</a:t>
                      </a:r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信息优先级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讨论优先级设定；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修改服务、客户端代码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讨论优先级设定；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修改服务、客户端代码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393147"/>
                  </a:ext>
                </a:extLst>
              </a:tr>
              <a:tr h="9800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第十三周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构建和试用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 viewer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的构建和试用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x0server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的构建和试用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859562"/>
                  </a:ext>
                </a:extLst>
              </a:tr>
              <a:tr h="709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第十四周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性能对比与性能优化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对比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xrdp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Nomachine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 err="1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TigerVNC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，形成初步报告；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优化信息优先级调配，更好地利用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DTP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深入了解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VNC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、</a:t>
                      </a:r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RFB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协议，厘清协议架构和主要实现过程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042980"/>
                  </a:ext>
                </a:extLst>
              </a:tr>
              <a:tr h="709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b="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第十五周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accent5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性能优化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整体运行优化；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开发总结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Xserver,x0vncserver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代码阅读；</a:t>
                      </a:r>
                      <a:endParaRPr lang="en-US" altLang="zh-CN" sz="1800" b="0" kern="12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Wiki 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构建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863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9394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工作规划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5397623"/>
            <a:ext cx="10515600" cy="779340"/>
          </a:xfrm>
        </p:spPr>
        <p:txBody>
          <a:bodyPr>
            <a:normAutofit/>
          </a:bodyPr>
          <a:lstStyle/>
          <a:p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前期调研文档 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  <a:hlinkClick r:id="rId2"/>
              </a:rPr>
              <a:t>https://github.com/Lander-Hatsune/blink</a:t>
            </a:r>
            <a:endParaRPr lang="en-US" altLang="zh-CN" sz="2015" dirty="0">
              <a:latin typeface="Microsoft YaHei" panose="020B0503020204020204" charset="-122"/>
              <a:ea typeface="Microsoft YaHei" panose="020B0503020204020204" charset="-122"/>
            </a:endParaRPr>
          </a:p>
          <a:p>
            <a:r>
              <a:rPr lang="zh-CN" altLang="en-US" sz="2015" dirty="0">
                <a:latin typeface="Microsoft YaHei" panose="020B0503020204020204" charset="-122"/>
                <a:ea typeface="Microsoft YaHei" panose="020B0503020204020204" charset="-122"/>
              </a:rPr>
              <a:t>修改开源</a:t>
            </a:r>
            <a:r>
              <a:rPr lang="en-US" altLang="zh-CN" sz="2015" dirty="0">
                <a:latin typeface="Microsoft YaHei" panose="020B0503020204020204" charset="-122"/>
                <a:ea typeface="Microsoft YaHei" panose="020B0503020204020204" charset="-122"/>
              </a:rPr>
              <a:t>VNC https://github.com/Lander-Hatsune/tigervnc</a:t>
            </a:r>
            <a:endParaRPr lang="zh-CN" altLang="en-US" sz="2015" dirty="0"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D97B73-272C-459E-B5B4-FADFDE515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1263990"/>
            <a:ext cx="9545696" cy="395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39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做什么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>
                <a:latin typeface="Microsoft YaHei" panose="020B0503020204020204" charset="-122"/>
                <a:ea typeface="Microsoft YaHei" panose="020B0503020204020204" charset="-122"/>
              </a:rPr>
              <a:t>远程桌面应用</a:t>
            </a:r>
          </a:p>
          <a:p>
            <a:pPr lvl="1"/>
            <a:endParaRPr lang="zh-CN" altLang="en-US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“屏幕控制”</a:t>
            </a:r>
            <a:endParaRPr lang="zh-CN" altLang="en-US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通用性</a:t>
            </a:r>
          </a:p>
          <a:p>
            <a:pPr marL="457200" lvl="1" indent="0">
              <a:buNone/>
            </a:pP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</a:rPr>
              <a:t>	</a:t>
            </a:r>
            <a:r>
              <a:rPr lang="zh-CN" altLang="en-US">
                <a:latin typeface="Microsoft YaHei" panose="020B0503020204020204" charset="-122"/>
                <a:ea typeface="Microsoft YaHei" panose="020B0503020204020204" charset="-122"/>
              </a:rPr>
              <a:t>没准还能云游戏呢</a:t>
            </a:r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时延敏感</a:t>
            </a:r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多种数据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: 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控制指令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, 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音频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, 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视频</a:t>
            </a:r>
            <a:endParaRPr lang="zh-CN" altLang="en-US" sz="213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pic>
        <p:nvPicPr>
          <p:cNvPr id="4" name="Picture 3" descr="qq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9615" y="2168525"/>
            <a:ext cx="5353685" cy="25209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3395" y="2766218"/>
            <a:ext cx="3205209" cy="1325563"/>
          </a:xfrm>
        </p:spPr>
        <p:txBody>
          <a:bodyPr>
            <a:normAutofit/>
          </a:bodyPr>
          <a:lstStyle/>
          <a:p>
            <a:r>
              <a:rPr lang="en-US" altLang="zh-CN" sz="5400" dirty="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Thanks!</a:t>
            </a:r>
            <a:endParaRPr lang="zh-CN" altLang="en-US" sz="5400" dirty="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3784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远程桌面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lang="zh-CN" altLang="en-US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发生了什么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5247005" cy="4351655"/>
          </a:xfrm>
        </p:spPr>
        <p:txBody>
          <a:bodyPr/>
          <a:lstStyle/>
          <a:p>
            <a:r>
              <a:rPr lang="zh-CN" altLang="" sz="2400">
                <a:latin typeface="Microsoft YaHei" panose="020B0503020204020204" charset="-122"/>
                <a:ea typeface="Microsoft YaHei" panose="020B0503020204020204" charset="-122"/>
              </a:rPr>
              <a:t>服务端</a:t>
            </a:r>
            <a:endParaRPr lang="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侦听端口</a:t>
            </a:r>
            <a:endParaRPr lang="zh-CN" altLang="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" sz="2160">
                <a:latin typeface="Microsoft YaHei" panose="020B0503020204020204" charset="-122"/>
                <a:ea typeface="Microsoft YaHei" panose="020B0503020204020204" charset="-122"/>
              </a:rPr>
              <a:t>屏幕分享</a:t>
            </a:r>
          </a:p>
          <a:p>
            <a:pPr lvl="1"/>
            <a:r>
              <a:rPr lang="zh-CN" altLang="" sz="2160">
                <a:latin typeface="Microsoft YaHei" panose="020B0503020204020204" charset="-122"/>
                <a:ea typeface="Microsoft YaHei" panose="020B0503020204020204" charset="-122"/>
              </a:rPr>
              <a:t>接收</a:t>
            </a:r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并模拟输入事件</a:t>
            </a:r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6189345" y="1825625"/>
            <a:ext cx="5247005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客户端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" sz="2160">
                <a:latin typeface="Microsoft YaHei" panose="020B0503020204020204" charset="-122"/>
                <a:ea typeface="Microsoft YaHei" panose="020B0503020204020204" charset="-122"/>
              </a:rPr>
              <a:t>连接服务端</a:t>
            </a:r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接收并展示屏幕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发送输入事件</a:t>
            </a: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远程桌面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lang="zh-CN" altLang="en-US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发生了什么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5247005" cy="4351655"/>
          </a:xfrm>
        </p:spPr>
        <p:txBody>
          <a:bodyPr/>
          <a:lstStyle/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服务端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侦听端口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屏幕分享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接收并模拟输入事件</a:t>
            </a:r>
          </a:p>
          <a:p>
            <a:pPr lvl="1"/>
            <a:endParaRPr lang="zh-CN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sz="2160">
                <a:latin typeface="Microsoft YaHei" panose="020B0503020204020204" charset="-122"/>
                <a:ea typeface="Microsoft YaHei" panose="020B0503020204020204" charset="-122"/>
              </a:rPr>
              <a:t>与桌面服务同步进行</a:t>
            </a:r>
          </a:p>
          <a:p>
            <a:pPr lvl="2"/>
            <a:r>
              <a:rPr lang="en-US" altLang="zh-CN" sz="1920">
                <a:latin typeface="Microsoft YaHei" panose="020B0503020204020204" charset="-122"/>
                <a:ea typeface="Microsoft YaHei" panose="020B0503020204020204" charset="-122"/>
              </a:rPr>
              <a:t>Headless</a:t>
            </a:r>
          </a:p>
          <a:p>
            <a:pPr lvl="2"/>
            <a:r>
              <a:rPr lang="en-US" altLang="zh-CN" sz="1920">
                <a:latin typeface="Microsoft YaHei" panose="020B0503020204020204" charset="-122"/>
                <a:ea typeface="Microsoft YaHei" panose="020B0503020204020204" charset="-122"/>
              </a:rPr>
              <a:t>With local display</a:t>
            </a:r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6189345" y="1825625"/>
            <a:ext cx="5247005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客户端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连接服务端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接收并展示屏幕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发送输入事件</a:t>
            </a:r>
          </a:p>
          <a:p>
            <a:pPr lvl="0"/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远程桌面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lang="zh-CN" altLang="en-US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发生了什么</a:t>
            </a:r>
            <a:r>
              <a:rPr lang="en-US" alt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5247005" cy="4351655"/>
          </a:xfrm>
        </p:spPr>
        <p:txBody>
          <a:bodyPr/>
          <a:lstStyle/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服务端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侦听端口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屏幕分享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接收并模拟输入事件</a:t>
            </a:r>
          </a:p>
          <a:p>
            <a:pPr lvl="1"/>
            <a:endParaRPr lang="zh-CN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sz="2160">
                <a:latin typeface="Microsoft YaHei" panose="020B0503020204020204" charset="-122"/>
                <a:ea typeface="Microsoft YaHei" panose="020B0503020204020204" charset="-122"/>
              </a:rPr>
              <a:t>与桌面服务同步进行</a:t>
            </a:r>
          </a:p>
          <a:p>
            <a:pPr lvl="2"/>
            <a:r>
              <a:rPr lang="en-US" altLang="zh-CN" sz="1920">
                <a:latin typeface="Microsoft YaHei" panose="020B0503020204020204" charset="-122"/>
                <a:ea typeface="Microsoft YaHei" panose="020B0503020204020204" charset="-122"/>
              </a:rPr>
              <a:t>Headless</a:t>
            </a:r>
          </a:p>
          <a:p>
            <a:pPr lvl="2"/>
            <a:r>
              <a:rPr lang="en-US" altLang="zh-CN" sz="1920">
                <a:latin typeface="Microsoft YaHei" panose="020B0503020204020204" charset="-122"/>
                <a:ea typeface="Microsoft YaHei" panose="020B0503020204020204" charset="-122"/>
              </a:rPr>
              <a:t>With local display</a:t>
            </a: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多客户端</a:t>
            </a:r>
            <a:r>
              <a:rPr lang="en-US" altLang="zh-CN" sz="2160"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键位分配</a:t>
            </a:r>
            <a:r>
              <a:rPr lang="en-US" altLang="zh-CN" sz="2160">
                <a:latin typeface="Microsoft YaHei" panose="020B0503020204020204" charset="-122"/>
                <a:ea typeface="Microsoft YaHei" panose="020B0503020204020204" charset="-122"/>
              </a:rPr>
              <a:t>, </a:t>
            </a:r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权限管理</a:t>
            </a:r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6189345" y="1825625"/>
            <a:ext cx="5247005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</a:rPr>
              <a:t>客户端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</a:rPr>
              <a:t>1</a:t>
            </a:r>
            <a:endParaRPr lang="en-US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lang="zh-CN" altLang="en-US" sz="216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连接服务端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接收并展示屏幕</a:t>
            </a:r>
          </a:p>
          <a:p>
            <a:pPr lvl="1"/>
            <a:r>
              <a:rPr lang="zh-CN" altLang="en-US" sz="2160">
                <a:latin typeface="Microsoft YaHei" panose="020B0503020204020204" charset="-122"/>
                <a:ea typeface="Microsoft YaHei" panose="020B0503020204020204" charset="-122"/>
              </a:rPr>
              <a:t>发送输入事件</a:t>
            </a:r>
          </a:p>
          <a:p>
            <a:pPr lvl="0"/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客户端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2</a:t>
            </a:r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客户端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3</a:t>
            </a:r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……</a:t>
            </a:r>
            <a:endParaRPr lang="en-US" sz="2400"/>
          </a:p>
          <a:p>
            <a:pPr lvl="0"/>
            <a:endParaRPr lang="zh-CN" altLang="en-US" sz="24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0"/>
            <a:endParaRPr lang="en-US" altLang="zh-CN" sz="2400"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sz="4000">
                <a:effectLst/>
                <a:latin typeface="Microsoft YaHei" panose="020B0503020204020204" charset="-122"/>
                <a:ea typeface="Microsoft YaHei" panose="020B0503020204020204" charset="-122"/>
              </a:rPr>
              <a:t>我们的目标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655"/>
          </a:xfrm>
        </p:spPr>
        <p:txBody>
          <a:bodyPr/>
          <a:lstStyle/>
          <a:p>
            <a:r>
              <a:rPr lang="zh-CN" sz="2800">
                <a:latin typeface="Microsoft YaHei" panose="020B0503020204020204" charset="-122"/>
                <a:ea typeface="Microsoft YaHei" panose="020B0503020204020204" charset="-122"/>
              </a:rPr>
              <a:t>找一个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with local display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的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, </a:t>
            </a:r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支持多客户端的服务端</a:t>
            </a:r>
          </a:p>
          <a:p>
            <a:endParaRPr lang="zh-CN" altLang="en-US" sz="2400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找一个功能完善的客户端</a:t>
            </a:r>
          </a:p>
          <a:p>
            <a:endParaRPr lang="en-US" altLang="zh-CN" sz="2400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  <a:p>
            <a:r>
              <a:rPr lang="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Switch to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 DTP.</a:t>
            </a:r>
          </a:p>
          <a:p>
            <a:endParaRPr lang="en-US" altLang="zh-CN" sz="2400">
              <a:latin typeface="Microsoft YaHei" panose="020B0503020204020204" charset="-122"/>
              <a:ea typeface="Microsoft YaHei" panose="020B0503020204020204" charset="-122"/>
              <a:sym typeface="+mn-ea"/>
            </a:endParaRPr>
          </a:p>
          <a:p>
            <a:r>
              <a:rPr lang="zh-CN" altLang="en-US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选择了</a:t>
            </a:r>
            <a:r>
              <a:rPr lang="en-US" altLang="zh-CN" sz="2400"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VNC: Why?</a:t>
            </a:r>
            <a:endParaRPr lang="zh-CN" altLang="en-US" sz="400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800">
                <a:latin typeface="Microsoft YaHei" panose="020B0503020204020204" charset="-122"/>
                <a:ea typeface="Microsoft YaHei" panose="020B0503020204020204" charset="-122"/>
              </a:rPr>
              <a:t>1. </a:t>
            </a:r>
            <a:r>
              <a:rPr lang="zh-CN" altLang="en-US" sz="2800" b="1">
                <a:latin typeface="Microsoft YaHei" panose="020B0503020204020204" charset="-122"/>
                <a:ea typeface="Microsoft YaHei" panose="020B0503020204020204" charset="-122"/>
              </a:rPr>
              <a:t>VNC</a:t>
            </a:r>
            <a:r>
              <a:rPr lang="zh-CN" altLang="en-US" sz="2800">
                <a:latin typeface="Microsoft YaHei" panose="020B0503020204020204" charset="-122"/>
                <a:ea typeface="Microsoft YaHei" panose="020B0503020204020204" charset="-122"/>
              </a:rPr>
              <a:t> (Virtual Network Console)</a:t>
            </a:r>
          </a:p>
          <a:p>
            <a:pPr lvl="1"/>
            <a:endParaRPr lang="zh-CN" altLang="en-US"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520">
                <a:latin typeface="Microsoft YaHei" panose="020B0503020204020204" charset="-122"/>
                <a:ea typeface="Microsoft YaHei" panose="020B0503020204020204" charset="-122"/>
              </a:rPr>
              <a:t>相当于一款协议</a:t>
            </a:r>
          </a:p>
          <a:p>
            <a:pPr lvl="1"/>
            <a:endParaRPr lang="zh-CN" altLang="en-US"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520">
                <a:latin typeface="Microsoft YaHei" panose="020B0503020204020204" charset="-122"/>
                <a:ea typeface="Microsoft YaHei" panose="020B0503020204020204" charset="-122"/>
              </a:rPr>
              <a:t>截图, 压缩, 传输</a:t>
            </a:r>
          </a:p>
          <a:p>
            <a:pPr lvl="1"/>
            <a:endParaRPr lang="zh-CN" altLang="en-US"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altLang="en-US" sz="2520">
                <a:latin typeface="Microsoft YaHei" panose="020B0503020204020204" charset="-122"/>
                <a:ea typeface="Microsoft YaHei" panose="020B0503020204020204" charset="-122"/>
              </a:rPr>
              <a:t>开源仓库:</a:t>
            </a:r>
          </a:p>
          <a:p>
            <a:pPr marL="457200" lvl="1" indent="0">
              <a:buNone/>
            </a:pPr>
            <a:r>
              <a:rPr lang="zh-CN" altLang="en-US" sz="2520">
                <a:latin typeface="Microsoft YaHei" panose="020B0503020204020204" charset="-122"/>
                <a:ea typeface="Microsoft YaHei" panose="020B0503020204020204" charset="-122"/>
              </a:rPr>
              <a:t> </a:t>
            </a:r>
            <a:endParaRPr lang="zh-CN" altLang="en-US"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/>
            <a:r>
              <a:rPr lang="zh-CN" altLang="en-US" sz="2240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lang="zh-CN" altLang="en-US" sz="2240" b="1">
                <a:latin typeface="Microsoft YaHei" panose="020B0503020204020204" charset="-122"/>
                <a:ea typeface="Microsoft YaHei" panose="020B0503020204020204" charset="-122"/>
              </a:rPr>
              <a:t>TigerVNC</a:t>
            </a:r>
            <a:r>
              <a:rPr lang="zh-CN" altLang="en-US" sz="2240">
                <a:latin typeface="Microsoft YaHei" panose="020B0503020204020204" charset="-122"/>
                <a:ea typeface="Microsoft YaHei" panose="020B0503020204020204" charset="-122"/>
              </a:rPr>
              <a:t>]: </a:t>
            </a:r>
            <a:r>
              <a:rPr lang="zh-CN" altLang="en-US" sz="2240" b="1">
                <a:latin typeface="Microsoft YaHei" panose="020B0503020204020204" charset="-122"/>
                <a:ea typeface="Microsoft YaHei" panose="020B0503020204020204" charset="-122"/>
              </a:rPr>
              <a:t>Client&amp;Server</a:t>
            </a:r>
            <a:endParaRPr lang="zh-CN" altLang="en-US"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3"/>
            <a:endParaRPr lang="zh-CN" altLang="en-US" sz="1920"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pic>
        <p:nvPicPr>
          <p:cNvPr id="4" name="TigerVNC">
            <a:hlinkClick r:id="" action="ppaction://media"/>
            <a:extLst>
              <a:ext uri="{FF2B5EF4-FFF2-40B4-BE49-F238E27FC236}">
                <a16:creationId xmlns:a16="http://schemas.microsoft.com/office/drawing/2014/main" id="{B5722166-20BB-4C36-B8DF-7508DEF51C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09360" y="2589419"/>
            <a:ext cx="5400000" cy="2823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VNC: Why?</a:t>
            </a:r>
            <a:endParaRPr lang="zh-CN" altLang="en-US" sz="400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10000"/>
          </a:bodyPr>
          <a:lstStyle/>
          <a:p>
            <a:pPr marL="0" indent="0">
              <a:buNone/>
            </a:pPr>
            <a:r>
              <a:rPr lang="en-US" altLang="zh-CN" sz="2800">
                <a:latin typeface="Microsoft YaHei" panose="020B0503020204020204" charset="-122"/>
                <a:ea typeface="Microsoft YaHei" panose="020B0503020204020204" charset="-122"/>
              </a:rPr>
              <a:t>2</a:t>
            </a:r>
            <a:r>
              <a:rPr lang="zh-CN" altLang="en-US" sz="2800">
                <a:latin typeface="Microsoft YaHei" panose="020B0503020204020204" charset="-122"/>
                <a:ea typeface="Microsoft YaHei" panose="020B0503020204020204" charset="-122"/>
              </a:rPr>
              <a:t>. </a:t>
            </a:r>
            <a:r>
              <a:rPr sz="2800" b="1">
                <a:latin typeface="Microsoft YaHei" panose="020B0503020204020204" charset="-122"/>
                <a:ea typeface="Microsoft YaHei" panose="020B0503020204020204" charset="-122"/>
              </a:rPr>
              <a:t>RDP</a:t>
            </a:r>
            <a:r>
              <a:rPr sz="2800">
                <a:latin typeface="Microsoft YaHei" panose="020B0503020204020204" charset="-122"/>
                <a:ea typeface="Microsoft YaHei" panose="020B0503020204020204" charset="-122"/>
              </a:rPr>
              <a:t> (Remote Desktop Protocol)</a:t>
            </a: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lang="zh-CN" sz="2520">
                <a:latin typeface="Microsoft YaHei" panose="020B0503020204020204" charset="-122"/>
                <a:ea typeface="Microsoft YaHei" panose="020B0503020204020204" charset="-122"/>
              </a:rPr>
              <a:t>起源于</a:t>
            </a:r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微软的远程桌面协议</a:t>
            </a: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针对远程控制做了桌面系统级的优化</a:t>
            </a:r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代表软件:</a:t>
            </a:r>
          </a:p>
          <a:p>
            <a:pPr lvl="2"/>
            <a:endParaRPr sz="2205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/>
            <a:r>
              <a:rPr sz="2205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lang="" altLang="en-US" sz="2205" b="1">
                <a:latin typeface="Microsoft YaHei" panose="020B0503020204020204" charset="-122"/>
                <a:ea typeface="Microsoft YaHei" panose="020B0503020204020204" charset="-122"/>
              </a:rPr>
              <a:t>F</a:t>
            </a:r>
            <a:r>
              <a:rPr lang="en-US" sz="2205" b="1">
                <a:latin typeface="Microsoft YaHei" panose="020B0503020204020204" charset="-122"/>
                <a:ea typeface="Microsoft YaHei" panose="020B0503020204020204" charset="-122"/>
              </a:rPr>
              <a:t>reeR</a:t>
            </a:r>
            <a:r>
              <a:rPr lang="" sz="2205" b="1">
                <a:latin typeface="Microsoft YaHei" panose="020B0503020204020204" charset="-122"/>
                <a:ea typeface="Microsoft YaHei" panose="020B0503020204020204" charset="-122"/>
              </a:rPr>
              <a:t>DP</a:t>
            </a:r>
            <a:r>
              <a:rPr sz="2205">
                <a:latin typeface="Microsoft YaHei" panose="020B0503020204020204" charset="-122"/>
                <a:ea typeface="Microsoft YaHei" panose="020B0503020204020204" charset="-122"/>
              </a:rPr>
              <a:t>]: </a:t>
            </a:r>
            <a:r>
              <a:rPr lang="" sz="2205" b="1">
                <a:latin typeface="Microsoft YaHei" panose="020B0503020204020204" charset="-122"/>
                <a:ea typeface="Microsoft YaHei" panose="020B0503020204020204" charset="-122"/>
              </a:rPr>
              <a:t>Client&amp;</a:t>
            </a:r>
            <a:r>
              <a:rPr sz="2205" b="1">
                <a:latin typeface="Microsoft YaHei" panose="020B0503020204020204" charset="-122"/>
                <a:ea typeface="Microsoft YaHei" panose="020B0503020204020204" charset="-122"/>
              </a:rPr>
              <a:t>Server</a:t>
            </a:r>
            <a:endParaRPr sz="2205">
              <a:latin typeface="Microsoft YaHei" panose="020B0503020204020204" charset="-122"/>
              <a:ea typeface="Microsoft YaHei" panose="020B0503020204020204" charset="-122"/>
            </a:endParaRPr>
          </a:p>
          <a:p>
            <a:pPr lvl="3"/>
            <a:r>
              <a:rPr sz="2205">
                <a:latin typeface="Microsoft YaHei" panose="020B0503020204020204" charset="-122"/>
                <a:ea typeface="Microsoft YaHei" panose="020B0503020204020204" charset="-122"/>
              </a:rPr>
              <a:t>开源</a:t>
            </a:r>
          </a:p>
          <a:p>
            <a:pPr lvl="2"/>
            <a:endParaRPr lang="en-US"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/>
            <a:r>
              <a:rPr lang="en-US" sz="2240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Windows远程控制</a:t>
            </a:r>
            <a:r>
              <a:rPr lang="en-US" sz="2240">
                <a:latin typeface="Microsoft YaHei" panose="020B0503020204020204" charset="-122"/>
                <a:ea typeface="Microsoft YaHei" panose="020B0503020204020204" charset="-122"/>
              </a:rPr>
              <a:t>]</a:t>
            </a: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Client&amp;Server</a:t>
            </a:r>
          </a:p>
          <a:p>
            <a:pPr lvl="3"/>
            <a:r>
              <a:rPr sz="2205">
                <a:latin typeface="Microsoft YaHei" panose="020B0503020204020204" charset="-122"/>
                <a:ea typeface="Microsoft YaHei" panose="020B0503020204020204" charset="-122"/>
              </a:rPr>
              <a:t>RDP的发源, 闭源</a:t>
            </a:r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pic>
        <p:nvPicPr>
          <p:cNvPr id="4" name="rdp">
            <a:hlinkClick r:id="" action="ppaction://media"/>
            <a:extLst>
              <a:ext uri="{FF2B5EF4-FFF2-40B4-BE49-F238E27FC236}">
                <a16:creationId xmlns:a16="http://schemas.microsoft.com/office/drawing/2014/main" id="{DE64AFAD-61B2-4E48-9A09-F76A969CF0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55715" y="2482544"/>
            <a:ext cx="5400000" cy="3037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>
                <a:effectLst/>
                <a:latin typeface="Microsoft YaHei" panose="020B0503020204020204" charset="-122"/>
                <a:ea typeface="Microsoft YaHei" panose="020B0503020204020204" charset="-122"/>
                <a:sym typeface="+mn-ea"/>
              </a:rPr>
              <a:t>VNC: Why?</a:t>
            </a:r>
            <a:endParaRPr lang="zh-CN" altLang="en-US" sz="4000">
              <a:effectLst/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lstStyle/>
          <a:p>
            <a:pPr marL="0" indent="0">
              <a:buNone/>
            </a:pPr>
            <a:r>
              <a:rPr sz="2800">
                <a:latin typeface="Microsoft YaHei" panose="020B0503020204020204" charset="-122"/>
                <a:ea typeface="Microsoft YaHei" panose="020B0503020204020204" charset="-122"/>
              </a:rPr>
              <a:t>3. </a:t>
            </a:r>
            <a:r>
              <a:rPr sz="2800" b="1">
                <a:latin typeface="Microsoft YaHei" panose="020B0503020204020204" charset="-122"/>
                <a:ea typeface="Microsoft YaHei" panose="020B0503020204020204" charset="-122"/>
              </a:rPr>
              <a:t>NX</a:t>
            </a:r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NoMachine公司的远程桌面协议</a:t>
            </a:r>
          </a:p>
          <a:p>
            <a:pPr lvl="1"/>
            <a:endParaRPr sz="252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520">
                <a:latin typeface="Microsoft YaHei" panose="020B0503020204020204" charset="-122"/>
                <a:ea typeface="Microsoft YaHei" panose="020B0503020204020204" charset="-122"/>
              </a:rPr>
              <a:t>基于SSH, 快速</a:t>
            </a:r>
          </a:p>
          <a:p>
            <a:pPr lvl="1"/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1"/>
            <a:r>
              <a:rPr sz="2300">
                <a:latin typeface="Microsoft YaHei" panose="020B0503020204020204" charset="-122"/>
                <a:ea typeface="Microsoft YaHei" panose="020B0503020204020204" charset="-122"/>
              </a:rPr>
              <a:t>代表软件</a:t>
            </a:r>
            <a:endParaRPr sz="280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 algn="l">
              <a:buClrTx/>
              <a:buSzTx/>
            </a:pPr>
            <a:endParaRPr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FreeNX</a:t>
            </a: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]: 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Client&amp;Server</a:t>
            </a:r>
            <a:endParaRPr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3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2008年发布的开源版本</a:t>
            </a:r>
          </a:p>
          <a:p>
            <a:pPr lvl="3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随后转入闭源, FreeNX不再更新</a:t>
            </a:r>
          </a:p>
          <a:p>
            <a:pPr lvl="2" algn="l">
              <a:buClrTx/>
              <a:buSzTx/>
            </a:pPr>
            <a:endParaRPr sz="2240">
              <a:latin typeface="Microsoft YaHei" panose="020B0503020204020204" charset="-122"/>
              <a:ea typeface="Microsoft YaHei" panose="020B0503020204020204" charset="-122"/>
            </a:endParaRPr>
          </a:p>
          <a:p>
            <a:pPr lvl="2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[</a:t>
            </a:r>
            <a:r>
              <a:rPr lang="en-US" sz="2240" b="1">
                <a:latin typeface="Microsoft YaHei" panose="020B0503020204020204" charset="-122"/>
                <a:ea typeface="Microsoft YaHei" panose="020B0503020204020204" charset="-122"/>
              </a:rPr>
              <a:t>N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o</a:t>
            </a:r>
            <a:r>
              <a:rPr lang="en-US" sz="2240" b="1">
                <a:latin typeface="Microsoft YaHei" panose="020B0503020204020204" charset="-122"/>
                <a:ea typeface="Microsoft YaHei" panose="020B0503020204020204" charset="-122"/>
              </a:rPr>
              <a:t>M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achine</a:t>
            </a: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]: </a:t>
            </a:r>
            <a:r>
              <a:rPr sz="2240" b="1">
                <a:latin typeface="Microsoft YaHei" panose="020B0503020204020204" charset="-122"/>
                <a:ea typeface="Microsoft YaHei" panose="020B0503020204020204" charset="-122"/>
              </a:rPr>
              <a:t>Client&amp;Server</a:t>
            </a:r>
          </a:p>
          <a:p>
            <a:pPr lvl="3" algn="l">
              <a:buClrTx/>
              <a:buSzTx/>
            </a:pPr>
            <a:r>
              <a:rPr sz="2240">
                <a:latin typeface="Microsoft YaHei" panose="020B0503020204020204" charset="-122"/>
                <a:ea typeface="Microsoft YaHei" panose="020B0503020204020204" charset="-122"/>
              </a:rPr>
              <a:t>闭源版本, 跨平台, 延</a:t>
            </a:r>
            <a:r>
              <a:rPr lang="zh-CN" sz="2240">
                <a:latin typeface="Microsoft YaHei" panose="020B0503020204020204" charset="-122"/>
                <a:ea typeface="Microsoft YaHei" panose="020B0503020204020204" charset="-122"/>
              </a:rPr>
              <a:t>迟较低</a:t>
            </a:r>
          </a:p>
        </p:txBody>
      </p:sp>
      <p:pic>
        <p:nvPicPr>
          <p:cNvPr id="4" name="No Machine">
            <a:hlinkClick r:id="" action="ppaction://media"/>
            <a:extLst>
              <a:ext uri="{FF2B5EF4-FFF2-40B4-BE49-F238E27FC236}">
                <a16:creationId xmlns:a16="http://schemas.microsoft.com/office/drawing/2014/main" id="{D385E9A3-D2C5-4644-8C46-6C7D7AD2FD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94755" y="2589419"/>
            <a:ext cx="5400000" cy="2823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776</Words>
  <Application>Microsoft Office PowerPoint</Application>
  <PresentationFormat>Widescreen</PresentationFormat>
  <Paragraphs>235</Paragraphs>
  <Slides>20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宋体</vt:lpstr>
      <vt:lpstr>微软雅黑</vt:lpstr>
      <vt:lpstr>微软雅黑</vt:lpstr>
      <vt:lpstr>Arial</vt:lpstr>
      <vt:lpstr>Arial Black</vt:lpstr>
      <vt:lpstr>Calibri</vt:lpstr>
      <vt:lpstr>Office Theme</vt:lpstr>
      <vt:lpstr>Blink 远程桌面应用 DTP赋能VNC </vt:lpstr>
      <vt:lpstr>做什么? </vt:lpstr>
      <vt:lpstr>远程桌面: 发生了什么? </vt:lpstr>
      <vt:lpstr>远程桌面: 发生了什么? </vt:lpstr>
      <vt:lpstr>远程桌面: 发生了什么? </vt:lpstr>
      <vt:lpstr>我们的目标</vt:lpstr>
      <vt:lpstr>VNC: Why?</vt:lpstr>
      <vt:lpstr>VNC: Why?</vt:lpstr>
      <vt:lpstr>VNC: Why?</vt:lpstr>
      <vt:lpstr>VNC: Why?</vt:lpstr>
      <vt:lpstr>VNC</vt:lpstr>
      <vt:lpstr>VNC</vt:lpstr>
      <vt:lpstr>TigerVNC: code review</vt:lpstr>
      <vt:lpstr>TigerVNC: code review &amp; wiki</vt:lpstr>
      <vt:lpstr> 我们的进度</vt:lpstr>
      <vt:lpstr>下一步</vt:lpstr>
      <vt:lpstr>工作规划</vt:lpstr>
      <vt:lpstr>工作规划</vt:lpstr>
      <vt:lpstr>工作规划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Blink 远程桌面应用 DTP赋能VNC </dc:title>
  <dc:creator>landerx</dc:creator>
  <cp:lastModifiedBy>1294958142@qq.com</cp:lastModifiedBy>
  <cp:revision>197</cp:revision>
  <dcterms:created xsi:type="dcterms:W3CDTF">2021-04-28T16:06:41Z</dcterms:created>
  <dcterms:modified xsi:type="dcterms:W3CDTF">2021-06-05T03:20:43Z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1033-11.1.0.10161</vt:lpwstr>
  </property>
</Properties>
</file>

<file path=docProps/thumbnail.jpeg>
</file>